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a28c3f832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a28c3f832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a28c3f832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a28c3f832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a28c3f832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a28c3f832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a28c3f832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a28c3f832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a28c3f832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a28c3f832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a28c3f832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a28c3f832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a28c3f832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a28c3f83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a28c3f832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a28c3f832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a14354ed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a14354ed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a28c3f832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a28c3f832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a4d3240a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a4d3240a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a14354ed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a14354ed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a14354ed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a14354ed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a14354ed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a14354e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a14354ed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a14354ed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a14354ed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a14354ed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a14354ed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a14354ed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a14354ed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a14354ed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a14354ed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a14354ed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a28c3f832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a28c3f832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a28c3f832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a28c3f832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a14354e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a14354e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a14354e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a14354e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a282569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a282569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a4d3240a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a4d3240a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a28c3f832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a28c3f832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a28c3f832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a28c3f832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a28c3f832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a28c3f832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n.wikipedia.org/wiki/Bandgap_voltage_referenc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-1895"/>
          <a:stretch/>
        </p:blipFill>
        <p:spPr>
          <a:xfrm>
            <a:off x="152400" y="90925"/>
            <a:ext cx="8448076" cy="49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" y="873213"/>
            <a:ext cx="6021049" cy="35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799" y="213900"/>
            <a:ext cx="2567602" cy="20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6595050" y="2171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Fig.6 PTAT Circuit [1]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169" y="2728300"/>
            <a:ext cx="2821700" cy="17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6207800" y="4536500"/>
            <a:ext cx="30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Fig.7 Typical PTAT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 profile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2306925" y="0"/>
            <a:ext cx="381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TAT Circuit for Banba BGR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0" y="4536500"/>
            <a:ext cx="9440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Reference: [1] H. Banba, H. Shiga, A. Umezawa, T. Miyaba, T. Tanzawa, S. Atsumi, and K. Sakui,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“A CMOS bandgap reference circuit with sub-1-V operation,”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Journal of Solid-State Circuits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97" y="928875"/>
            <a:ext cx="4807879" cy="37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550" y="1301575"/>
            <a:ext cx="3467100" cy="263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5953100" y="4099925"/>
            <a:ext cx="48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Fig.8 Bandgap Reference Circuit [1]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2814875" y="72475"/>
            <a:ext cx="66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Bandgap Reference Circuit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289900" y="4557800"/>
            <a:ext cx="81189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Reference: [1]H. Banba, H. Shiga, A. Umezawa, T. Miyaba, T. Tanzawa, S. Atsumi, and K. Sakui,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“A CMOS bandgap reference circuit with sub-1-V operation,”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Journal of Solid-State Circuits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999"/>
          <a:stretch/>
        </p:blipFill>
        <p:spPr>
          <a:xfrm>
            <a:off x="219500" y="159450"/>
            <a:ext cx="8655326" cy="47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2184550" y="93175"/>
            <a:ext cx="713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 of feedback voltages in Cadence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75" y="738175"/>
            <a:ext cx="8839203" cy="330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5" y="4194300"/>
            <a:ext cx="3791413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696" y="4194300"/>
            <a:ext cx="2680953" cy="4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5534850" y="4194300"/>
            <a:ext cx="360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10.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310175" y="4194300"/>
            <a:ext cx="329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Fig.9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00" y="224875"/>
            <a:ext cx="5610227" cy="18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500" y="2283950"/>
            <a:ext cx="2229700" cy="20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362350" y="4306950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Fig.11 Diode connected BJT as a substitute to pn junction diode.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4951" y="2048750"/>
            <a:ext cx="4111225" cy="2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4451900" y="4383575"/>
            <a:ext cx="44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Fig.12 Ideal OP-Amp has been modelled as VCVS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923900" y="4679675"/>
            <a:ext cx="51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taken a nominal gain of 40dB (i.e. 100V/V) for the op-amp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25" y="521800"/>
            <a:ext cx="8313675" cy="395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538" y="4552950"/>
            <a:ext cx="446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2546900" y="0"/>
            <a:ext cx="8930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Schematic of BGR Circuit in Cadence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254000" y="52900"/>
            <a:ext cx="919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Parametric Plot of Reference Voltage vs Supply Voltage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0" y="4451900"/>
            <a:ext cx="924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Fig.14 Supply voltage being varied from 0V to 5V. At Vcc = 1.2V, we have got a nominal value of 0.6V </a:t>
            </a:r>
            <a:r>
              <a:rPr b="1" i="1" lang="en">
                <a:solidFill>
                  <a:schemeClr val="dk1"/>
                </a:solidFill>
              </a:rPr>
              <a:t>independent of temperature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25" y="627763"/>
            <a:ext cx="8235500" cy="377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1107000" y="0"/>
            <a:ext cx="96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latin typeface="Times New Roman"/>
                <a:ea typeface="Times New Roman"/>
                <a:cs typeface="Times New Roman"/>
                <a:sym typeface="Times New Roman"/>
              </a:rPr>
              <a:t>Temperature profile of BGR proposed by H. Banba</a:t>
            </a:r>
            <a:r>
              <a:rPr b="1" baseline="30000" lang="en" sz="222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r>
              <a:rPr b="1" lang="en" sz="222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47350" y="4435925"/>
            <a:ext cx="8663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Fig.15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Analysis of of Banba BGR’s Output Voltage varying with temperature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50" y="619950"/>
            <a:ext cx="8488299" cy="38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15782" l="0" r="13517" t="0"/>
          <a:stretch/>
        </p:blipFill>
        <p:spPr>
          <a:xfrm>
            <a:off x="6151300" y="1140200"/>
            <a:ext cx="2817250" cy="21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3042800" y="53450"/>
            <a:ext cx="543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Op-amp  Based BGR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211900" y="869600"/>
            <a:ext cx="5520600" cy="3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6570575" y="3576300"/>
            <a:ext cx="274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16 Op-amp based BGR[1]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" y="838200"/>
            <a:ext cx="5941751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0" y="4655475"/>
            <a:ext cx="896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Reference[1]]:B. Razavi,“The bandgap reference: A circuit for all seasons,” </a:t>
            </a:r>
            <a:r>
              <a:rPr i="1" lang="en" sz="900">
                <a:solidFill>
                  <a:schemeClr val="dk1"/>
                </a:solidFill>
              </a:rPr>
              <a:t>IEEE Solid-State Circuits Magazine[2]</a:t>
            </a:r>
            <a:endParaRPr i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6000"/>
            <a:ext cx="8839199" cy="18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196975" y="208675"/>
            <a:ext cx="543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Necessity of Starter Circuit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196975" y="4743300"/>
            <a:ext cx="90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lang="en" sz="1100">
                <a:solidFill>
                  <a:schemeClr val="dk1"/>
                </a:solidFill>
              </a:rPr>
              <a:t>Robert J. Widlar “</a:t>
            </a:r>
            <a:r>
              <a:rPr i="1" lang="en" sz="1100">
                <a:solidFill>
                  <a:schemeClr val="dk1"/>
                </a:solidFill>
              </a:rPr>
              <a:t>New Developments in IC Voltage Regulators</a:t>
            </a:r>
            <a:r>
              <a:rPr lang="en" sz="1100">
                <a:solidFill>
                  <a:schemeClr val="dk1"/>
                </a:solidFill>
              </a:rPr>
              <a:t>,” IEEE Journal of Solid-State Circuits, Feb. 1971.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25" y="2656175"/>
            <a:ext cx="5835525" cy="21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248700" y="2325450"/>
            <a:ext cx="20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Calculations: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466000" y="93075"/>
            <a:ext cx="8520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CSAC Introduction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783975"/>
            <a:ext cx="8520600" cy="4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Chip-Scale Atomic Clock (CSAC)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miniaturized atomic clock that provides highly accurate timekeeping in a compact, low-power package.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based on atomic resonance principles including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coherent population trapping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(CPT) techniques. CSACs are widely used in applications where precise timing is essential, such as GPS-denied navigation, secure communications, and scientific measurements.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Desired Characteristics of CSAC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Accuracy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Provides precise timekeeping with minimal drift, featuring a frequency stability of 2.2 × 10⁻¹² over 10⁵ seconds.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Miniaturized Size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Compact form factor, suitable for portable and embedded systems, with a volume as small as 15 cm³.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Power Consumption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–Operates with very low power, consuming up to 59.9 mW.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Resistance to Environmental Factors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Performs reliably under varying temperatures, vibrations, and electromagnetic conditions.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-198200" y="4495500"/>
            <a:ext cx="9241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Reference: H. Zhang et al., “Ultra-Low-Power Atomic Clock for Satellite Constellation Using Cesium CPT,” ISSCC, 2019, pp. 462–464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442500" y="0"/>
            <a:ext cx="22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latin typeface="Times New Roman"/>
                <a:ea typeface="Times New Roman"/>
                <a:cs typeface="Times New Roman"/>
                <a:sym typeface="Times New Roman"/>
              </a:rPr>
              <a:t>OTA Based BGR </a:t>
            </a:r>
            <a:endParaRPr b="1" sz="2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3" y="438750"/>
            <a:ext cx="8064475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445250" y="4704750"/>
            <a:ext cx="76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Fig.17 Cadence Schematics of OTA Based BGR with Op-amp as an ideal VCVS of gain 100V/V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7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Times New Roman"/>
                <a:ea typeface="Times New Roman"/>
                <a:cs typeface="Times New Roman"/>
                <a:sym typeface="Times New Roman"/>
              </a:rPr>
              <a:t>Reference Voltage Temperature Profile with Op-amp as an Ideal VCVS</a:t>
            </a:r>
            <a:endParaRPr b="1" sz="21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514350" y="4591950"/>
            <a:ext cx="8520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Fig.18 Dc Analysis of Output Voltage of OTA Based BGR with gain set at 100V/V (or 40dB)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50" y="869475"/>
            <a:ext cx="7739996" cy="36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-274450" y="23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latin typeface="Times New Roman"/>
                <a:ea typeface="Times New Roman"/>
                <a:cs typeface="Times New Roman"/>
                <a:sym typeface="Times New Roman"/>
              </a:rPr>
              <a:t> 					</a:t>
            </a:r>
            <a:r>
              <a:rPr b="1" lang="en" sz="2420">
                <a:latin typeface="Times New Roman"/>
                <a:ea typeface="Times New Roman"/>
                <a:cs typeface="Times New Roman"/>
                <a:sym typeface="Times New Roman"/>
              </a:rPr>
              <a:t>Miller Compensated 5T OTA Design</a:t>
            </a:r>
            <a:endParaRPr b="1"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297975" y="849988"/>
            <a:ext cx="537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of miller compensation: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3863725" y="1226050"/>
            <a:ext cx="530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0" r="0" t="3827"/>
          <a:stretch/>
        </p:blipFill>
        <p:spPr>
          <a:xfrm>
            <a:off x="152400" y="1519675"/>
            <a:ext cx="8839201" cy="32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/>
        </p:nvSpPr>
        <p:spPr>
          <a:xfrm>
            <a:off x="740825" y="4309525"/>
            <a:ext cx="166200" cy="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4688"/>
            <a:ext cx="8520600" cy="41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2097700" y="0"/>
            <a:ext cx="60420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5T Op-Amp with Miller Compensation </a:t>
            </a:r>
            <a:endParaRPr b="1" sz="21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566100" y="4743300"/>
            <a:ext cx="61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Fig.19 Cadence Schematic of 5T OTA with miller capacitance of 3pF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50" y="587675"/>
            <a:ext cx="6089252" cy="39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292775" y="4624625"/>
            <a:ext cx="8687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Fig.20 Output voltage plot with time.</a:t>
            </a:r>
            <a:endParaRPr sz="14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851" y="2434013"/>
            <a:ext cx="202460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292775" y="4445675"/>
            <a:ext cx="85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296" y="1233550"/>
            <a:ext cx="2832700" cy="69345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/>
        </p:nvSpPr>
        <p:spPr>
          <a:xfrm>
            <a:off x="2217950" y="52475"/>
            <a:ext cx="543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5T OTA Output Voltage Gain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00" y="908013"/>
            <a:ext cx="7512976" cy="33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/>
        </p:nvSpPr>
        <p:spPr>
          <a:xfrm>
            <a:off x="740825" y="4309525"/>
            <a:ext cx="166200" cy="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419100" y="4445600"/>
            <a:ext cx="8077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Fig.21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Bode plot and phase plot showing p1 = 1.4 kHz, p2 = 12.52MHz &amp; z1 = 8.35 MHz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2078175" y="184000"/>
            <a:ext cx="53925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5T Op-Amp with Miller Compensation </a:t>
            </a:r>
            <a:endParaRPr b="1" sz="21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2105600" y="18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Times New Roman"/>
                <a:ea typeface="Times New Roman"/>
                <a:cs typeface="Times New Roman"/>
                <a:sym typeface="Times New Roman"/>
              </a:rPr>
              <a:t>5T Op-Amp with Miller Compensation </a:t>
            </a:r>
            <a:endParaRPr b="1" sz="21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63" y="932200"/>
            <a:ext cx="7452476" cy="32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725725" y="4385125"/>
            <a:ext cx="79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Fig.22 B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ode plot and phase plot of reference voltage showing gain crossover frequency of 0.47MHz and phase margin of 86.134</a:t>
            </a:r>
            <a:r>
              <a:rPr baseline="30000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baseline="3000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  <a:endParaRPr b="1" sz="23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493350" y="1543550"/>
            <a:ext cx="8058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work successfully designed and simulated the Banba-based bandgap reference circuit for the CSAC driver module. Through Cadence implementation, the BGR achieved stable 0.6V output voltage independent of temperature at 1.2V supply.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5T OTA with Miller compensation provided improved stability margins.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Further, we will be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i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Miller compensated 5T-OTA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op-amp based BGR circuit to deliver the precision voltage reference required for VCSEL driver stability in atomic clock applications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352950" y="1039450"/>
            <a:ext cx="84381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H. Banba, H. Shiga, A. Umezawa, T. Miyaba, T. Tanzawa, S. Atsumi, and K. Sakui,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“A CMOS bandgap reference circuit with sub-1-V operation,”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Journal of Solid-State Circuits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B. Razavi, “The bandgap reference: A circuit for all seasons,”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Solid-State Circuits Magazine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Azhar Yaseen, “Chip Scale Atomic Clock - Architecture Technical Report” [unpublished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manuscript as on 9th October 2025]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 H. Zhang 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et al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., "29.4 Ultra-Low-Power Atomic Clock for Satellite Constellation with 2.2×10-12 Long-Term Allan Deviation Using Cesium Coherent Population Trapping," 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2019 IEEE International Solid-State Circuits Conference - (ISSCC)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San Francisco, CA, USA, 2019, pp. 462-464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wikipedia.org/wiki/Bandgap_voltage_reference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lang="en" sz="1100">
                <a:solidFill>
                  <a:schemeClr val="dk1"/>
                </a:solidFill>
              </a:rPr>
              <a:t>Robert J. Widlar “</a:t>
            </a:r>
            <a:r>
              <a:rPr i="1" lang="en" sz="1100">
                <a:solidFill>
                  <a:schemeClr val="dk1"/>
                </a:solidFill>
              </a:rPr>
              <a:t>New Developments in IC Voltage Regulators</a:t>
            </a:r>
            <a:r>
              <a:rPr lang="en" sz="1100">
                <a:solidFill>
                  <a:schemeClr val="dk1"/>
                </a:solidFill>
              </a:rPr>
              <a:t>,” IEEE Journal of Solid-State Circuits, Feb. 1971.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3025225" y="273325"/>
            <a:ext cx="543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-485100" y="2274925"/>
            <a:ext cx="54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latin typeface="Times New Roman"/>
                <a:ea typeface="Times New Roman"/>
                <a:cs typeface="Times New Roman"/>
                <a:sym typeface="Times New Roman"/>
              </a:rPr>
              <a:t>Performance Edge of CSAC over Traditional Methods</a:t>
            </a:r>
            <a:endParaRPr b="1" sz="24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39225" y="678025"/>
            <a:ext cx="8520600" cy="4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Chip-Scale Atomic Clocks (CSACs) use quantum atomic resonance, locking frequency to the fundamental atomic transition of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Cs-133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9.192631770 GHz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[4], unlike Quartz/MEMS which rely on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mechanical vibrations prone to drift from aging, temperature, and stress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Atomic transitions offer an intrinsically stable reference with high Q-factor, resulting in much lower short-term frequency noise and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Allan deviation (ADEV) values around 6.8786x10⁻¹²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[4], compared to quartz oscillators' 10⁻⁹ to 10⁻⁸. CSACs also achieve ultra-low size and power consumption (under 100 mW and 10–20 cm³), making them 10–50 times more power-efficient and 5–50 times smaller than traditional rubidium clocks [5].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-150375" y="4284325"/>
            <a:ext cx="868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Reference:[3] H. Zhang et al., “Ultra-Low-Power Atomic Clock for Satellite Constellation Using Cesium CPT,” ISSCC, 2019, pp. 462–464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5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r>
              <a:rPr b="1" lang="en" sz="2220">
                <a:latin typeface="Times New Roman"/>
                <a:ea typeface="Times New Roman"/>
                <a:cs typeface="Times New Roman"/>
                <a:sym typeface="Times New Roman"/>
              </a:rPr>
              <a:t> of CSAC</a:t>
            </a:r>
            <a:endParaRPr b="1"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4602325"/>
            <a:ext cx="85206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02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Reference: Azhar Yaseen, “Chip Scale Atomic Clock - Architecture Technical Report” [unpublished manuscript as on 27th November  2025]</a:t>
            </a:r>
            <a:endParaRPr sz="5023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7295" l="0" r="0" t="0"/>
          <a:stretch/>
        </p:blipFill>
        <p:spPr>
          <a:xfrm>
            <a:off x="1598113" y="839425"/>
            <a:ext cx="5947775" cy="32534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897700" y="4092850"/>
            <a:ext cx="7235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Fig.1 CSAC Architecture simplified block diagram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08850" y="102125"/>
            <a:ext cx="910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Times New Roman"/>
                <a:ea typeface="Times New Roman"/>
                <a:cs typeface="Times New Roman"/>
                <a:sym typeface="Times New Roman"/>
              </a:rPr>
              <a:t>VCSEL Driver modulated waves from CP301</a:t>
            </a:r>
            <a:endParaRPr b="1" sz="23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00" y="588025"/>
            <a:ext cx="4467299" cy="35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00" y="749500"/>
            <a:ext cx="4378299" cy="32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04625" y="4388900"/>
            <a:ext cx="44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Fig.2 MATLAB simulation of I</a:t>
            </a:r>
            <a:r>
              <a:rPr b="1" baseline="-25000" lang="en" sz="1200">
                <a:solidFill>
                  <a:schemeClr val="dk1"/>
                </a:solidFill>
              </a:rPr>
              <a:t>DC</a:t>
            </a:r>
            <a:r>
              <a:rPr b="1" lang="en" sz="1200">
                <a:solidFill>
                  <a:schemeClr val="dk1"/>
                </a:solidFill>
              </a:rPr>
              <a:t> with time as each loop iterates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839300" y="4292400"/>
            <a:ext cx="403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Fig.3  MATLAB simulation of I</a:t>
            </a:r>
            <a:r>
              <a:rPr b="1" baseline="-25000" lang="en" sz="1200">
                <a:solidFill>
                  <a:schemeClr val="dk1"/>
                </a:solidFill>
              </a:rPr>
              <a:t>PD</a:t>
            </a:r>
            <a:r>
              <a:rPr b="1" lang="en" sz="1200">
                <a:solidFill>
                  <a:schemeClr val="dk1"/>
                </a:solidFill>
              </a:rPr>
              <a:t> with time as each loop iterates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2246650" y="4679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</a:t>
            </a:r>
            <a:r>
              <a:rPr b="1" baseline="-25000" i="1" lang="en">
                <a:solidFill>
                  <a:schemeClr val="dk1"/>
                </a:solidFill>
              </a:rPr>
              <a:t>PD</a:t>
            </a:r>
            <a:r>
              <a:rPr b="1" lang="en">
                <a:solidFill>
                  <a:schemeClr val="dk1"/>
                </a:solidFill>
              </a:rPr>
              <a:t> =  5(I</a:t>
            </a:r>
            <a:r>
              <a:rPr b="1" baseline="-25000" i="1" lang="en">
                <a:solidFill>
                  <a:schemeClr val="dk1"/>
                </a:solidFill>
              </a:rPr>
              <a:t>DC</a:t>
            </a:r>
            <a:r>
              <a:rPr b="1" lang="en">
                <a:solidFill>
                  <a:schemeClr val="dk1"/>
                </a:solidFill>
              </a:rPr>
              <a:t>-1.5mA)</a:t>
            </a:r>
            <a:r>
              <a:rPr b="1" baseline="30000" lang="en">
                <a:solidFill>
                  <a:schemeClr val="dk1"/>
                </a:solidFill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4572" r="11520" t="3250"/>
          <a:stretch/>
        </p:blipFill>
        <p:spPr>
          <a:xfrm>
            <a:off x="6448450" y="1380275"/>
            <a:ext cx="2565650" cy="17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1854000" y="115200"/>
            <a:ext cx="61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of Biasing Voltage for Current Mirror Banks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377425" y="3348900"/>
            <a:ext cx="256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Fig.4 Current Banks in System Controller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1225"/>
            <a:ext cx="6143651" cy="362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>
            <a:off x="10040850" y="186225"/>
            <a:ext cx="906000" cy="9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320725" y="857050"/>
            <a:ext cx="65349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bandgap reference generates a stable output voltage that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remains nearly constant across temperature variations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combining two complementary temperature coefficients.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term is a </a:t>
            </a:r>
            <a:r>
              <a:rPr i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proportional-to-absolute-temperature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PTAT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voltage which increases with temperature. The second term is a </a:t>
            </a:r>
            <a:r>
              <a:rPr i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complementary-to-absolute-temperature (CTAT)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voltage , which decreases with temperature.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scaling and summing these terms, the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1" i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verall temperature dependence can be nulled.</a:t>
            </a:r>
            <a:endParaRPr b="1" i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first implemented BGR as proposed in Banba et al., “A CMOS Bandgap Reference Circuit with Sub-1-V Operation,” </a:t>
            </a:r>
            <a:r>
              <a:rPr b="1" i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JSSC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1999.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100" y="1427150"/>
            <a:ext cx="2467400" cy="11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571" y="3409750"/>
            <a:ext cx="2446453" cy="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2652500" y="314750"/>
            <a:ext cx="54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of BGR for Driver Module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00" y="705650"/>
            <a:ext cx="5419725" cy="379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250" y="593425"/>
            <a:ext cx="2141600" cy="20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999" y="2861650"/>
            <a:ext cx="2141601" cy="17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6791750" y="2681475"/>
            <a:ext cx="22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Fig.4 Diode CTAT Circuit [2]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128050" y="4578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Fig.5 Typical CTAT Temperature profile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927350" y="100825"/>
            <a:ext cx="404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CTAT Circuit for H.Banba BGR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89875" y="4412200"/>
            <a:ext cx="5419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B. Razavi, “The bandgap reference: A circuit for all seasons,” IEEE Solid-State Circuits Magazine [2]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275" y="287025"/>
            <a:ext cx="6491502" cy="3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310575" y="4741800"/>
            <a:ext cx="811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Reference[1]]:B. Razavi,“The bandgap reference: A circuit for all seasons,” </a:t>
            </a:r>
            <a:r>
              <a:rPr i="1" lang="en" sz="900">
                <a:solidFill>
                  <a:schemeClr val="dk1"/>
                </a:solidFill>
              </a:rPr>
              <a:t>IEEE Solid-State Circuits Magazine[2]</a:t>
            </a:r>
            <a:endParaRPr i="1" sz="900">
              <a:solidFill>
                <a:schemeClr val="dk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801" y="3988850"/>
            <a:ext cx="1498275" cy="4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